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669088" cy="9926638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626"/>
    <a:srgbClr val="FFFFCC"/>
    <a:srgbClr val="FEF4EA"/>
    <a:srgbClr val="FDC056"/>
    <a:srgbClr val="CE1140"/>
    <a:srgbClr val="193867"/>
    <a:srgbClr val="193960"/>
    <a:srgbClr val="1B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88" y="96"/>
      </p:cViewPr>
      <p:guideLst>
        <p:guide orient="horz" pos="4032"/>
        <p:guide pos="30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0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0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5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7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BDA7-41DA-40C6-A3F6-59854C27EBEE}" type="datetimeFigureOut">
              <a:rPr lang="en-US" smtClean="0"/>
              <a:t>14/2/2018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AE27-95EB-4F5C-854D-E552580F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9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mailto:twylau@eduhk.hk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111728" y="10726372"/>
            <a:ext cx="41529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>
                <a:latin typeface="Cambria" panose="02040503050406030204" pitchFamily="18" charset="0"/>
              </a:rPr>
              <a:t>         </a:t>
            </a:r>
            <a:r>
              <a:rPr lang="en-US" altLang="zh-TW" sz="1600" b="1" dirty="0">
                <a:latin typeface="Cambria" panose="02040503050406030204" pitchFamily="18" charset="0"/>
              </a:rPr>
              <a:t>Venue: 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Block A-University Chambers, </a:t>
            </a:r>
            <a:r>
              <a:rPr lang="en-US" altLang="zh-TW" sz="1600" b="1" dirty="0" err="1">
                <a:latin typeface="Cambria" panose="02040503050406030204" pitchFamily="18" charset="0"/>
              </a:rPr>
              <a:t>EdUHK</a:t>
            </a:r>
            <a:endParaRPr lang="en-US" altLang="zh-TW" sz="1600" b="1" dirty="0">
              <a:latin typeface="Cambria" panose="02040503050406030204" pitchFamily="18" charset="0"/>
            </a:endParaRPr>
          </a:p>
          <a:p>
            <a:pPr algn="ctr"/>
            <a:r>
              <a:rPr lang="en-US" altLang="zh-TW" sz="1600" b="1" dirty="0">
                <a:latin typeface="Cambria" panose="02040503050406030204" pitchFamily="18" charset="0"/>
              </a:rPr>
              <a:t> 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         Date</a:t>
            </a:r>
            <a:r>
              <a:rPr lang="en-US" altLang="zh-TW" sz="1600" b="1" dirty="0">
                <a:latin typeface="Cambria" panose="02040503050406030204" pitchFamily="18" charset="0"/>
              </a:rPr>
              <a:t>: 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March 15, 2018 </a:t>
            </a:r>
          </a:p>
          <a:p>
            <a:pPr algn="ctr"/>
            <a:endParaRPr lang="en-US" altLang="zh-TW" sz="1600" b="1" dirty="0">
              <a:latin typeface="Cambria" panose="02040503050406030204" pitchFamily="18" charset="0"/>
            </a:endParaRPr>
          </a:p>
          <a:p>
            <a:pPr algn="ctr"/>
            <a:r>
              <a:rPr lang="en-US" altLang="zh-TW" sz="1600" b="1" dirty="0" smtClean="0">
                <a:latin typeface="Cambria" panose="02040503050406030204" pitchFamily="18" charset="0"/>
              </a:rPr>
              <a:t>          Time</a:t>
            </a:r>
            <a:r>
              <a:rPr lang="en-US" altLang="zh-TW" sz="1600" b="1" dirty="0">
                <a:latin typeface="Cambria" panose="02040503050406030204" pitchFamily="18" charset="0"/>
              </a:rPr>
              <a:t>: 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9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: 30 </a:t>
            </a:r>
            <a:r>
              <a:rPr lang="en-US" altLang="zh-TW" sz="1600" b="1" dirty="0">
                <a:latin typeface="Cambria" panose="02040503050406030204" pitchFamily="18" charset="0"/>
              </a:rPr>
              <a:t>– </a:t>
            </a:r>
            <a:r>
              <a:rPr lang="en-US" altLang="zh-TW" sz="1600" b="1" dirty="0" smtClean="0">
                <a:latin typeface="Cambria" panose="02040503050406030204" pitchFamily="18" charset="0"/>
              </a:rPr>
              <a:t>13:15</a:t>
            </a:r>
            <a:endParaRPr lang="en-US" altLang="zh-TW" sz="16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8249" y="7116127"/>
            <a:ext cx="528817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>
                <a:solidFill>
                  <a:schemeClr val="bg1"/>
                </a:solidFill>
                <a:latin typeface="Cambria" panose="02040503050406030204" pitchFamily="18" charset="0"/>
              </a:rPr>
              <a:t>The symposium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will be attended 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by Hong 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Kong 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VPET providers, representatives from Glasgow University, University of Catania ,and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other organizations.</a:t>
            </a:r>
            <a:endParaRPr lang="en-US" sz="1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66397" y="12080589"/>
            <a:ext cx="9561551" cy="804632"/>
            <a:chOff x="-159917" y="7156994"/>
            <a:chExt cx="9761117" cy="855600"/>
          </a:xfrm>
        </p:grpSpPr>
        <p:sp>
          <p:nvSpPr>
            <p:cNvPr id="2" name="Rectangle 1"/>
            <p:cNvSpPr/>
            <p:nvPr/>
          </p:nvSpPr>
          <p:spPr>
            <a:xfrm>
              <a:off x="-159917" y="7156994"/>
              <a:ext cx="9761117" cy="774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674" y="7301406"/>
              <a:ext cx="1546061" cy="71118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grpSp>
        <p:nvGrpSpPr>
          <p:cNvPr id="11" name="Group 10"/>
          <p:cNvGrpSpPr/>
          <p:nvPr/>
        </p:nvGrpSpPr>
        <p:grpSpPr>
          <a:xfrm>
            <a:off x="-18971" y="-66256"/>
            <a:ext cx="9636424" cy="1083469"/>
            <a:chOff x="-35224" y="-1"/>
            <a:chExt cx="9689446" cy="1281929"/>
          </a:xfrm>
        </p:grpSpPr>
        <p:sp>
          <p:nvSpPr>
            <p:cNvPr id="24" name="Rectangle 23"/>
            <p:cNvSpPr/>
            <p:nvPr/>
          </p:nvSpPr>
          <p:spPr>
            <a:xfrm>
              <a:off x="-35224" y="-1"/>
              <a:ext cx="9689446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r>
                <a:rPr lang="en-US" sz="3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                                                                       </a:t>
              </a:r>
              <a:endPara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7" name="Wave 16"/>
            <p:cNvSpPr/>
            <p:nvPr/>
          </p:nvSpPr>
          <p:spPr>
            <a:xfrm>
              <a:off x="-35224" y="248934"/>
              <a:ext cx="9689446" cy="1032994"/>
            </a:xfrm>
            <a:prstGeom prst="wav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577" y="-1"/>
              <a:ext cx="2120630" cy="9377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-54990" y="998547"/>
            <a:ext cx="9473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International Symposium </a:t>
            </a:r>
            <a:endParaRPr lang="en-US" sz="28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281" y="2824389"/>
            <a:ext cx="848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This Symposium is co-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organised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 by UNESCO-UNEVOC Centre (Hong Kong) and 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University of Glasgow.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It will discuss 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findings of the benchmarking research conducted in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 Hong Kong and  several European cities, and importance of community engagement for VPET.</a:t>
            </a:r>
            <a:endParaRPr lang="en-US" sz="1600" dirty="0">
              <a:solidFill>
                <a:schemeClr val="bg1"/>
              </a:solidFill>
              <a:latin typeface="Cambria" panose="02040503050406030204" pitchFamily="18" charset="0"/>
              <a:ea typeface="Malgun Gothic" panose="020B0503020000020004" pitchFamily="34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3828" y="3862718"/>
            <a:ext cx="4707975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Community Engagement</a:t>
            </a: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  <a:ea typeface="Malgun Gothic" panose="020B0503020000020004" pitchFamily="34" charset="-127"/>
              </a:rPr>
              <a:t>:</a:t>
            </a:r>
            <a:endParaRPr lang="en-US" sz="1600" dirty="0" smtClean="0">
              <a:solidFill>
                <a:schemeClr val="bg1"/>
              </a:solidFill>
              <a:latin typeface="Cambria" panose="02040503050406030204" pitchFamily="18" charset="0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chemeClr val="bg1"/>
                </a:solidFill>
              </a:rPr>
              <a:t>Improve students learning</a:t>
            </a:r>
          </a:p>
          <a:p>
            <a:pPr marL="823417" lvl="1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/>
                </a:solidFill>
              </a:rPr>
              <a:t>Benefit </a:t>
            </a:r>
            <a:r>
              <a:rPr lang="en-US" altLang="zh-TW" sz="1600" dirty="0">
                <a:solidFill>
                  <a:schemeClr val="bg1"/>
                </a:solidFill>
              </a:rPr>
              <a:t>the social, economic and cultural development of the region</a:t>
            </a:r>
          </a:p>
          <a:p>
            <a:pPr marL="1361084" lvl="2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/>
                </a:solidFill>
              </a:rPr>
              <a:t>Contribute to the </a:t>
            </a:r>
            <a:r>
              <a:rPr lang="en-US" altLang="zh-TW" sz="1600" dirty="0">
                <a:solidFill>
                  <a:schemeClr val="bg1"/>
                </a:solidFill>
              </a:rPr>
              <a:t>quality of life and opportunities in the region</a:t>
            </a:r>
          </a:p>
          <a:p>
            <a:pPr marL="1898752" lvl="3" indent="-285750"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chemeClr val="bg1"/>
                </a:solidFill>
              </a:rPr>
              <a:t>Improve well-being of the region</a:t>
            </a:r>
          </a:p>
          <a:p>
            <a:pPr marL="2436419" lvl="4" indent="-285750">
              <a:buFont typeface="Arial" panose="020B0604020202020204" pitchFamily="34" charset="0"/>
              <a:buChar char="•"/>
            </a:pPr>
            <a:r>
              <a:rPr lang="en-GB" altLang="zh-TW" sz="1600" dirty="0">
                <a:solidFill>
                  <a:schemeClr val="bg1"/>
                </a:solidFill>
              </a:rPr>
              <a:t>Making broader international connections</a:t>
            </a:r>
            <a:endParaRPr lang="en-GB" altLang="zh-TW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09209" y="9717211"/>
            <a:ext cx="428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mbria" panose="02040503050406030204" pitchFamily="18" charset="0"/>
              </a:rPr>
              <a:t>For registration, please contact: </a:t>
            </a:r>
          </a:p>
          <a:p>
            <a:pPr algn="ctr"/>
            <a:r>
              <a:rPr lang="en-US" sz="1600" b="1" dirty="0" smtClean="0">
                <a:latin typeface="Cambria" panose="02040503050406030204" pitchFamily="18" charset="0"/>
              </a:rPr>
              <a:t>Edison </a:t>
            </a:r>
            <a:r>
              <a:rPr lang="en-US" sz="1600" b="1" dirty="0" smtClean="0">
                <a:latin typeface="Cambria" panose="02040503050406030204" pitchFamily="18" charset="0"/>
              </a:rPr>
              <a:t>Lau</a:t>
            </a:r>
            <a:r>
              <a:rPr lang="en-US" sz="1600" b="1" dirty="0">
                <a:latin typeface="Cambria" panose="02040503050406030204" pitchFamily="18" charset="0"/>
              </a:rPr>
              <a:t>, </a:t>
            </a:r>
            <a:r>
              <a:rPr lang="en-US" sz="1600" b="1" dirty="0" smtClean="0">
                <a:latin typeface="Cambria" panose="02040503050406030204" pitchFamily="18" charset="0"/>
                <a:hlinkClick r:id="rId5"/>
              </a:rPr>
              <a:t>cylau@eduhk.hk</a:t>
            </a:r>
            <a:r>
              <a:rPr lang="en-US" sz="1600" b="1" dirty="0" smtClean="0">
                <a:latin typeface="Cambria" panose="02040503050406030204" pitchFamily="18" charset="0"/>
              </a:rPr>
              <a:t>, 2948 </a:t>
            </a:r>
            <a:r>
              <a:rPr lang="en-US" sz="1600" b="1" dirty="0" smtClean="0">
                <a:latin typeface="Cambria" panose="02040503050406030204" pitchFamily="18" charset="0"/>
              </a:rPr>
              <a:t>8549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9672" y="3879107"/>
            <a:ext cx="391315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Benchmarking</a:t>
            </a:r>
            <a:r>
              <a:rPr lang="en-US" altLang="zh-TW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is a </a:t>
            </a:r>
            <a:r>
              <a:rPr lang="en-GB" sz="1600" dirty="0">
                <a:solidFill>
                  <a:schemeClr val="bg1"/>
                </a:solidFill>
              </a:rPr>
              <a:t>well established element in processes of continuous improvement </a:t>
            </a:r>
            <a:r>
              <a:rPr lang="en-GB" sz="1600" dirty="0" smtClean="0">
                <a:solidFill>
                  <a:schemeClr val="bg1"/>
                </a:solidFill>
              </a:rPr>
              <a:t>of </a:t>
            </a:r>
            <a:r>
              <a:rPr lang="en-GB" sz="1600" dirty="0">
                <a:solidFill>
                  <a:schemeClr val="bg1"/>
                </a:solidFill>
              </a:rPr>
              <a:t>organisational performance.  It is based on the assumption that systematically collected data from different </a:t>
            </a:r>
            <a:r>
              <a:rPr lang="en-GB" sz="1600" dirty="0" smtClean="0">
                <a:solidFill>
                  <a:schemeClr val="bg1"/>
                </a:solidFill>
              </a:rPr>
              <a:t>parts </a:t>
            </a:r>
            <a:r>
              <a:rPr lang="en-GB" sz="1600" dirty="0">
                <a:solidFill>
                  <a:schemeClr val="bg1"/>
                </a:solidFill>
              </a:rPr>
              <a:t>of organisations can be used </a:t>
            </a:r>
            <a:r>
              <a:rPr lang="en-GB" sz="1600" dirty="0" smtClean="0">
                <a:solidFill>
                  <a:schemeClr val="bg1"/>
                </a:solidFill>
              </a:rPr>
              <a:t>to </a:t>
            </a:r>
            <a:r>
              <a:rPr lang="en-GB" sz="1600" dirty="0">
                <a:solidFill>
                  <a:schemeClr val="bg1"/>
                </a:solidFill>
              </a:rPr>
              <a:t>understand organisational strengths and weaknesses, and to identify aspects of performance in which change should be a priority.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AutoShape 2" descr="https://www.ied.edu.hk/include_n/image.dept.php?type=ftp&amp;img=1421139653.gif&amp;w=205&amp;h=102&amp;folder=iell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2" name="Picture 21" descr="https://www.ied.edu.hk/include_n/image.dept.php?type=ftp&amp;img=1421139653.gif&amp;w=205&amp;h=102&amp;folder=iell/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31" y="12104904"/>
            <a:ext cx="1956435" cy="690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tp060\Desktop\mp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 r="7063" b="6036"/>
          <a:stretch/>
        </p:blipFill>
        <p:spPr bwMode="auto">
          <a:xfrm>
            <a:off x="2219456" y="8119242"/>
            <a:ext cx="1556721" cy="19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48249" y="9113610"/>
            <a:ext cx="5470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Dr. Margarita Pavlova,  Director of  the UNESCO-UNEVOC Centre (Hong Kong),  the lead organizer.</a:t>
            </a:r>
            <a:endParaRPr lang="zh-TW" alt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2156" y="8651945"/>
            <a:ext cx="209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All welcome! </a:t>
            </a:r>
            <a:endParaRPr lang="zh-TW" alt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6397" y="1584002"/>
            <a:ext cx="9698770" cy="1279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Promoting </a:t>
            </a:r>
            <a:r>
              <a:rPr lang="en-US" sz="2800" b="1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Community </a:t>
            </a:r>
            <a:r>
              <a:rPr lang="en-US" sz="2800" b="1" dirty="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Engagement</a:t>
            </a:r>
            <a:endParaRPr lang="en-US" sz="2800" b="1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2800" dirty="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 Vocational and Professional Education and Training</a:t>
            </a:r>
            <a:endParaRPr lang="en-US" sz="28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25" name="Picture 24" descr="Image result for University of Glasgow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185" y="-48325"/>
            <a:ext cx="1998500" cy="892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pascal_logo-large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611" y="12174030"/>
            <a:ext cx="2110794" cy="480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7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226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Malgun Gothic</vt:lpstr>
      <vt:lpstr>新細明體</vt:lpstr>
      <vt:lpstr>Aharoni</vt:lpstr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HKIEd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SHIMIN 11198486</dc:creator>
  <cp:lastModifiedBy>PAVLOVA, Margarita [IELL]</cp:lastModifiedBy>
  <cp:revision>74</cp:revision>
  <cp:lastPrinted>2016-10-31T06:24:32Z</cp:lastPrinted>
  <dcterms:created xsi:type="dcterms:W3CDTF">2016-10-14T13:58:27Z</dcterms:created>
  <dcterms:modified xsi:type="dcterms:W3CDTF">2018-02-14T11:57:09Z</dcterms:modified>
</cp:coreProperties>
</file>